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5" r:id="rId6"/>
    <p:sldId id="260" r:id="rId7"/>
    <p:sldId id="264" r:id="rId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76" roundtripDataSignature="AMtx7miJ0/2QdODUvsDte805bsHGXgPCt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EE4ACA8-B264-4951-AB7C-B23BBF3F3279}">
  <a:tblStyle styleId="{4EE4ACA8-B264-4951-AB7C-B23BBF3F3279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E7AE5FCF-6F83-484D-A8F1-DEAE2CA41849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474" y="62"/>
      </p:cViewPr>
      <p:guideLst>
        <p:guide orient="horz" pos="43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80" Type="http://schemas.openxmlformats.org/officeDocument/2006/relationships/tableStyles" Target="tableStyles.xml"/><Relationship Id="rId3" Type="http://schemas.openxmlformats.org/officeDocument/2006/relationships/slide" Target="slides/slide2.xml"/><Relationship Id="rId76" Type="http://customschemas.google.com/relationships/presentationmetadata" Target="metadata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79" Type="http://schemas.openxmlformats.org/officeDocument/2006/relationships/theme" Target="theme/theme1.xml"/><Relationship Id="rId5" Type="http://schemas.openxmlformats.org/officeDocument/2006/relationships/slide" Target="slides/slide4.xml"/><Relationship Id="rId7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77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61" name="Google Shape;16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53387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66" name="Google Shape;16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56153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843666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663791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80406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72"/>
          <p:cNvSpPr txBox="1"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72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7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7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7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83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83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8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8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8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84"/>
          <p:cNvSpPr txBox="1">
            <a:spLocks noGrp="1"/>
          </p:cNvSpPr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84"/>
          <p:cNvSpPr txBox="1">
            <a:spLocks noGrp="1"/>
          </p:cNvSpPr>
          <p:nvPr>
            <p:ph type="body" idx="1"/>
          </p:nvPr>
        </p:nvSpPr>
        <p:spPr>
          <a:xfrm rot="5400000">
            <a:off x="623094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8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8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8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73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73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24" name="Google Shape;24;p73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5" name="Google Shape;25;p7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7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7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6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76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7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7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7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77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77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7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8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8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78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9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9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79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79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79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7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7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7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80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8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8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8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8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8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8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82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82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82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8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8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8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/>
          </a:blip>
          <a:srcRect/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7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7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7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7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6032" y="5541264"/>
            <a:ext cx="5367528" cy="10156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 земельних відносин та майнових ресурсів Коломийської міської ради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782" y="243458"/>
            <a:ext cx="5989130" cy="48497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"/>
          <p:cNvSpPr txBox="1"/>
          <p:nvPr/>
        </p:nvSpPr>
        <p:spPr>
          <a:xfrm>
            <a:off x="395555" y="2188396"/>
            <a:ext cx="874844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450201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586980"/>
              </p:ext>
            </p:extLst>
          </p:nvPr>
        </p:nvGraphicFramePr>
        <p:xfrm>
          <a:off x="0" y="639193"/>
          <a:ext cx="9081856" cy="6002548"/>
        </p:xfrm>
        <a:graphic>
          <a:graphicData uri="http://schemas.openxmlformats.org/drawingml/2006/table">
            <a:tbl>
              <a:tblPr firstRow="1" bandRow="1">
                <a:tableStyleId>{4EE4ACA8-B264-4951-AB7C-B23BBF3F3279}</a:tableStyleId>
              </a:tblPr>
              <a:tblGrid>
                <a:gridCol w="4609635">
                  <a:extLst>
                    <a:ext uri="{9D8B030D-6E8A-4147-A177-3AD203B41FA5}">
                      <a16:colId xmlns:a16="http://schemas.microsoft.com/office/drawing/2014/main" val="1566409739"/>
                    </a:ext>
                  </a:extLst>
                </a:gridCol>
                <a:gridCol w="4472221">
                  <a:extLst>
                    <a:ext uri="{9D8B030D-6E8A-4147-A177-3AD203B41FA5}">
                      <a16:colId xmlns:a16="http://schemas.microsoft.com/office/drawing/2014/main" val="713551808"/>
                    </a:ext>
                  </a:extLst>
                </a:gridCol>
              </a:tblGrid>
              <a:tr h="5089663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uk-UA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головному розпоряднику коштів, Управління земельних відносин та майнових ресурсів Коломийської міської ради, у 2024 році виконувалися заходи по 3 бюджетних програмах.</a:t>
                      </a:r>
                    </a:p>
                    <a:p>
                      <a:endParaRPr lang="uk-UA" sz="1400" dirty="0"/>
                    </a:p>
                    <a:p>
                      <a:r>
                        <a:rPr lang="uk-UA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Видаткова частина бюджету:</a:t>
                      </a:r>
                    </a:p>
                    <a:p>
                      <a:endParaRPr lang="uk-UA" sz="1400" dirty="0"/>
                    </a:p>
                    <a:p>
                      <a:pPr marL="342900" indent="-342900">
                        <a:buAutoNum type="arabicPeriod"/>
                      </a:pPr>
                      <a:r>
                        <a:rPr lang="uk-UA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Загальний фонд: </a:t>
                      </a:r>
                    </a:p>
                    <a:p>
                      <a:pPr marL="0" indent="0">
                        <a:buNone/>
                      </a:pPr>
                      <a:endParaRPr lang="uk-UA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uk-UA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uk-UA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Уточнений план на 2024 рік – 4 312 198</a:t>
                      </a:r>
                      <a:r>
                        <a:rPr lang="en-US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,00 </a:t>
                      </a:r>
                      <a:r>
                        <a:rPr lang="uk-UA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грн.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uk-UA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Касові видатки</a:t>
                      </a:r>
                      <a:r>
                        <a:rPr lang="uk-UA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2024 рік – 3 879493,82 грн.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uk-UA" sz="1400" b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uk-UA" sz="14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Відсоток</a:t>
                      </a:r>
                      <a:r>
                        <a:rPr lang="uk-UA" sz="1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виконання до уточненого плану на 2024 рік 90 %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uk-UA" sz="1400" b="0" i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uk-UA" sz="1400" b="1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Спеціальний фонд:</a:t>
                      </a:r>
                      <a:r>
                        <a:rPr lang="uk-UA" sz="1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uk-UA" sz="1400" b="0" i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uk-UA" sz="1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Уточнений план на 2024 рік – 329 100,00 грн.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uk-UA" sz="1400" b="0" i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uk-UA" sz="1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Касові видатки на 2024 рік – 329 100</a:t>
                      </a:r>
                      <a:r>
                        <a:rPr lang="en-US" sz="1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,00</a:t>
                      </a:r>
                      <a:r>
                        <a:rPr lang="uk-UA" sz="1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грн.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uk-UA" sz="1400" b="0" i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uk-UA" sz="1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Відсоток виконання до уточненого плану на 2024 рік 100 %</a:t>
                      </a:r>
                      <a:endParaRPr lang="uk-UA" sz="14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Публічне</a:t>
                      </a:r>
                      <a:r>
                        <a:rPr lang="uk-UA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представлення інформації про виконання бюджетних програм за 2024 рік</a:t>
                      </a:r>
                    </a:p>
                    <a:p>
                      <a:pPr algn="l"/>
                      <a:endParaRPr lang="uk-UA" b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uk-UA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Перелік бюджетних програм по головному розпоряднику коштів – Управлінню земельних відносин та майнових ресурсів Коломийської міської ради за 2024 рік: </a:t>
                      </a:r>
                    </a:p>
                    <a:p>
                      <a:pPr algn="l"/>
                      <a:endParaRPr lang="uk-UA" b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 algn="just">
                        <a:buAutoNum type="arabicPeriod"/>
                      </a:pPr>
                      <a:r>
                        <a:rPr lang="uk-UA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КПКВК 3610160 КФКВК 0160 «Керівництво і управління у відповідній сфері у містах (місті Києві), селищах, селах, територіальних громадах»</a:t>
                      </a:r>
                      <a:r>
                        <a:rPr lang="en-US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uk-UA" b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 algn="just">
                        <a:buAutoNum type="arabicPeriod" startAt="2"/>
                      </a:pPr>
                      <a:r>
                        <a:rPr lang="uk-UA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КПКВК  3617130  КФКВК  0421 «Здійснення заходів із землеустрою»;</a:t>
                      </a:r>
                    </a:p>
                    <a:p>
                      <a:pPr marL="342900" indent="-342900" algn="just">
                        <a:buAutoNum type="arabicPeriod" startAt="2"/>
                      </a:pPr>
                      <a:r>
                        <a:rPr lang="uk-UA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КПКВК 3617693 КФКВК 7693 «Інші заходи, пов’язані з економічною діяльністю»</a:t>
                      </a:r>
                      <a:endParaRPr lang="uk-UA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2530430"/>
                  </a:ext>
                </a:extLst>
              </a:tr>
              <a:tr h="912885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endParaRPr lang="uk-UA" sz="14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uk-UA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7326289"/>
                  </a:ext>
                </a:extLst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5246" y="4625266"/>
            <a:ext cx="4362450" cy="22327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я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5093021"/>
              </p:ext>
            </p:extLst>
          </p:nvPr>
        </p:nvGraphicFramePr>
        <p:xfrm>
          <a:off x="203218" y="396901"/>
          <a:ext cx="8948928" cy="5683504"/>
        </p:xfrm>
        <a:graphic>
          <a:graphicData uri="http://schemas.openxmlformats.org/drawingml/2006/table">
            <a:tbl>
              <a:tblPr firstRow="1" bandRow="1">
                <a:tableStyleId>{4EE4ACA8-B264-4951-AB7C-B23BBF3F3279}</a:tableStyleId>
              </a:tblPr>
              <a:tblGrid>
                <a:gridCol w="4096512">
                  <a:extLst>
                    <a:ext uri="{9D8B030D-6E8A-4147-A177-3AD203B41FA5}">
                      <a16:colId xmlns:a16="http://schemas.microsoft.com/office/drawing/2014/main" val="1287913921"/>
                    </a:ext>
                  </a:extLst>
                </a:gridCol>
                <a:gridCol w="4852416">
                  <a:extLst>
                    <a:ext uri="{9D8B030D-6E8A-4147-A177-3AD203B41FA5}">
                      <a16:colId xmlns:a16="http://schemas.microsoft.com/office/drawing/2014/main" val="1329379237"/>
                    </a:ext>
                  </a:extLst>
                </a:gridCol>
              </a:tblGrid>
              <a:tr h="5683504">
                <a:tc>
                  <a:txBody>
                    <a:bodyPr/>
                    <a:lstStyle/>
                    <a:p>
                      <a:r>
                        <a:rPr lang="uk-UA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Цілі</a:t>
                      </a:r>
                      <a:r>
                        <a:rPr lang="uk-UA" sz="18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бюджетної програми:</a:t>
                      </a:r>
                    </a:p>
                    <a:p>
                      <a:endParaRPr lang="uk-UA" sz="1800" b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uk-UA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Здійснення у межах діючого законодавства України організаційно-функціональних повноважень з метою задоволення потреб та інтересів територіальної громади у сфері земельних відносин та майнових ресурсів</a:t>
                      </a:r>
                    </a:p>
                    <a:p>
                      <a:pPr algn="just"/>
                      <a:endParaRPr lang="uk-UA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uk-UA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Завдання бюджетної програми:</a:t>
                      </a:r>
                    </a:p>
                    <a:p>
                      <a:pPr algn="just"/>
                      <a:endParaRPr lang="uk-UA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uk-UA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Завдання</a:t>
                      </a:r>
                      <a:r>
                        <a:rPr lang="uk-UA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«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Забезпечення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повноважень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сфері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земельних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відносин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майнових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ресурсів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uk-UA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dirty="0"/>
                        <a:t> </a:t>
                      </a:r>
                      <a:r>
                        <a:rPr lang="uk-UA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КПКВК 3610160 КФКВК 0160 «Керівництво і управління у відповідній сфері у містах (місті Києві), селищах, селах, територіальних громадах»</a:t>
                      </a:r>
                    </a:p>
                    <a:p>
                      <a:pPr algn="l"/>
                      <a:r>
                        <a:rPr lang="uk-UA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l"/>
                      <a:r>
                        <a:rPr lang="uk-UA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 </a:t>
                      </a:r>
                      <a:r>
                        <a:rPr lang="uk-UA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Уточнений план на 2024 рік:                    Касові видатки</a:t>
                      </a:r>
                    </a:p>
                    <a:p>
                      <a:pPr algn="l"/>
                      <a:endParaRPr lang="uk-UA" b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uk-UA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 </a:t>
                      </a:r>
                      <a:r>
                        <a:rPr lang="uk-UA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Загальний фонд   -    3 352 598,00 грн.      3 240 248,81 грн.</a:t>
                      </a:r>
                    </a:p>
                    <a:p>
                      <a:pPr algn="l"/>
                      <a:endParaRPr lang="uk-UA" b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uk-UA" b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uk-UA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 </a:t>
                      </a:r>
                      <a:r>
                        <a:rPr lang="uk-UA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На утримання штатних працівників управління земельних відносин та майнових ресурсів Коломийської </a:t>
                      </a:r>
                    </a:p>
                    <a:p>
                      <a:pPr algn="just"/>
                      <a:r>
                        <a:rPr lang="uk-UA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міської ради у 2024 році витрачено 3 240 248,81 грн, у тому</a:t>
                      </a:r>
                    </a:p>
                    <a:p>
                      <a:pPr algn="just"/>
                      <a:r>
                        <a:rPr lang="uk-UA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числі заробітна плата – 2 635 888,13 грн., з якої  обов’язкові виплати – 48,17 %, стимулюючі доплати – 22,31 %, премія –18,69 %, матеріальна допомога – 10,83 %. Нарахування на заробітну плату – 473 381,18 грн., видатки на відрядження 3 850,00 грн. Видатки на придбання предметів, матеріалів,</a:t>
                      </a:r>
                    </a:p>
                    <a:p>
                      <a:pPr algn="just"/>
                      <a:r>
                        <a:rPr lang="uk-UA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обладнання та інвентарю 54 566,00 грн., оплата послуг – 72 563,50 грн. </a:t>
                      </a:r>
                    </a:p>
                    <a:p>
                      <a:pPr algn="just"/>
                      <a:endParaRPr lang="uk-UA" sz="1400" b="0" i="0" u="none" strike="noStrike" cap="none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  <a:sym typeface="Arial"/>
                      </a:endParaRPr>
                    </a:p>
                    <a:p>
                      <a:pPr algn="l"/>
                      <a:endParaRPr lang="uk-UA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2055346"/>
                  </a:ext>
                </a:extLst>
              </a:tr>
            </a:tbl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84" y="4029074"/>
            <a:ext cx="4013553" cy="21797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80250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"/>
          <p:cNvSpPr txBox="1"/>
          <p:nvPr/>
        </p:nvSpPr>
        <p:spPr>
          <a:xfrm>
            <a:off x="395555" y="2188396"/>
            <a:ext cx="874844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450201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26739"/>
              </p:ext>
            </p:extLst>
          </p:nvPr>
        </p:nvGraphicFramePr>
        <p:xfrm>
          <a:off x="0" y="266330"/>
          <a:ext cx="9034272" cy="6591670"/>
        </p:xfrm>
        <a:graphic>
          <a:graphicData uri="http://schemas.openxmlformats.org/drawingml/2006/table">
            <a:tbl>
              <a:tblPr firstRow="1" bandRow="1">
                <a:tableStyleId>{4EE4ACA8-B264-4951-AB7C-B23BBF3F3279}</a:tableStyleId>
              </a:tblPr>
              <a:tblGrid>
                <a:gridCol w="4135580">
                  <a:extLst>
                    <a:ext uri="{9D8B030D-6E8A-4147-A177-3AD203B41FA5}">
                      <a16:colId xmlns:a16="http://schemas.microsoft.com/office/drawing/2014/main" val="1783392089"/>
                    </a:ext>
                  </a:extLst>
                </a:gridCol>
                <a:gridCol w="4898692">
                  <a:extLst>
                    <a:ext uri="{9D8B030D-6E8A-4147-A177-3AD203B41FA5}">
                      <a16:colId xmlns:a16="http://schemas.microsoft.com/office/drawing/2014/main" val="3369142470"/>
                    </a:ext>
                  </a:extLst>
                </a:gridCol>
              </a:tblGrid>
              <a:tr h="6591670">
                <a:tc>
                  <a:txBody>
                    <a:bodyPr/>
                    <a:lstStyle/>
                    <a:p>
                      <a:r>
                        <a:rPr lang="uk-UA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Цілі</a:t>
                      </a:r>
                      <a:r>
                        <a:rPr lang="uk-UA" sz="18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бюджетної програми:</a:t>
                      </a:r>
                    </a:p>
                    <a:p>
                      <a:endParaRPr lang="uk-UA" sz="1800" b="1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uk-UA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Забезпечення проведення реформування земельних відносин, здійснення інвентаризації земель, створення у міській раді бази даних земельного кадастру, виготовлення новітніх електронних карт та оновлення нормативної грошової оцінки земель міста Коломиї</a:t>
                      </a:r>
                    </a:p>
                    <a:p>
                      <a:pPr algn="just"/>
                      <a:endParaRPr lang="uk-UA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uk-UA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Завдання бюджетної програми:</a:t>
                      </a:r>
                    </a:p>
                    <a:p>
                      <a:pPr algn="just"/>
                      <a:endParaRPr lang="uk-UA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uk-UA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Завдання</a:t>
                      </a:r>
                      <a:r>
                        <a:rPr lang="uk-UA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«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Програми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Розвитку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земельних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відносин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2021-2025 роки»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полягає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тому,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щоб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допомогою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правових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норм,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фінансово-економічних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важелів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забезпечити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проведення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робіт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із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землеустрою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створити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автоматизований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облік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даних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власників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землі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і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землекористувачів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визначити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напрями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і структуру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використання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земельних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ресурсів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підвищити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відповідальність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усіх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суб’єктів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господарювання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нераціональне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використання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землі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якісний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склад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грунтів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зацікавити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їх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здійсненні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заходів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щодо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захисту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й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відтворення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продуктивної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сили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землі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Сучасний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стан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розвитку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земельних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відносин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вимагає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розробки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стратегічного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характеру,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необхідність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проведення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інвентаризації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земель та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водних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ресурсів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а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також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відновідної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законодавчої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бази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фінансування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uk-UA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Метою проведення інвентаризації земель є здобуття достовірних та повних відомостей щодо площі, складу та якісних характеристик земель, землекористувачів та землевласників, що дасть можливість прогнозувати надходження, </a:t>
                      </a:r>
                      <a:r>
                        <a:rPr lang="uk-UA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обгрунтовано</a:t>
                      </a:r>
                      <a:r>
                        <a:rPr lang="uk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адмініструвати земельний податок та орендну плату, сприяти здійсненню раціональної політики у сфері формування ринку землі.</a:t>
                      </a:r>
                    </a:p>
                    <a:p>
                      <a:pPr algn="just"/>
                      <a:r>
                        <a:rPr lang="uk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just"/>
                      <a:r>
                        <a:rPr lang="uk-UA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КПКВК 3617130 КФКВК 0421 «</a:t>
                      </a:r>
                      <a:r>
                        <a:rPr lang="ru-RU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Здійснення</a:t>
                      </a:r>
                      <a:r>
                        <a:rPr lang="ru-RU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заходів</a:t>
                      </a:r>
                      <a:r>
                        <a:rPr lang="ru-RU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із</a:t>
                      </a:r>
                      <a:r>
                        <a:rPr lang="ru-RU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землеустрою</a:t>
                      </a:r>
                      <a:r>
                        <a:rPr lang="ru-RU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algn="just"/>
                      <a:endParaRPr lang="uk-UA" b="1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uk-UA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 </a:t>
                      </a:r>
                      <a:r>
                        <a:rPr lang="uk-UA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Уточнений план на 2024 рік:               Касові видатки</a:t>
                      </a:r>
                    </a:p>
                    <a:p>
                      <a:pPr algn="l"/>
                      <a:r>
                        <a:rPr lang="uk-UA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 </a:t>
                      </a:r>
                      <a:r>
                        <a:rPr lang="uk-UA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Загальний фонд - 468 100,00 грн.        431 228,00 грн.</a:t>
                      </a:r>
                    </a:p>
                    <a:p>
                      <a:pPr algn="l"/>
                      <a:r>
                        <a:rPr lang="uk-UA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 </a:t>
                      </a:r>
                      <a:r>
                        <a:rPr lang="uk-UA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Спеціальний фонд - 329 100 грн.         329 100,00 грн.</a:t>
                      </a:r>
                    </a:p>
                    <a:p>
                      <a:pPr algn="just"/>
                      <a:endParaRPr lang="uk-UA" b="1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uk-UA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Кредиторська</a:t>
                      </a:r>
                      <a:r>
                        <a:rPr lang="ru-RU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заборгованість</a:t>
                      </a:r>
                      <a:r>
                        <a:rPr lang="ru-RU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станом на 01.01.2025 року </a:t>
                      </a:r>
                      <a:r>
                        <a:rPr lang="ru-RU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складає</a:t>
                      </a:r>
                      <a:r>
                        <a:rPr lang="ru-RU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36 100 грн.</a:t>
                      </a:r>
                    </a:p>
                    <a:p>
                      <a:pPr algn="just"/>
                      <a:endParaRPr lang="ru-RU" b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0510901"/>
                  </a:ext>
                </a:extLst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9777" y="4853065"/>
            <a:ext cx="3982974" cy="16668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15873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"/>
          <p:cNvSpPr txBox="1"/>
          <p:nvPr/>
        </p:nvSpPr>
        <p:spPr>
          <a:xfrm>
            <a:off x="395555" y="2188396"/>
            <a:ext cx="874844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450201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034633"/>
              </p:ext>
            </p:extLst>
          </p:nvPr>
        </p:nvGraphicFramePr>
        <p:xfrm>
          <a:off x="8878" y="266330"/>
          <a:ext cx="9025394" cy="6705600"/>
        </p:xfrm>
        <a:graphic>
          <a:graphicData uri="http://schemas.openxmlformats.org/drawingml/2006/table">
            <a:tbl>
              <a:tblPr firstRow="1" bandRow="1">
                <a:tableStyleId>{4EE4ACA8-B264-4951-AB7C-B23BBF3F3279}</a:tableStyleId>
              </a:tblPr>
              <a:tblGrid>
                <a:gridCol w="4126702">
                  <a:extLst>
                    <a:ext uri="{9D8B030D-6E8A-4147-A177-3AD203B41FA5}">
                      <a16:colId xmlns:a16="http://schemas.microsoft.com/office/drawing/2014/main" val="1783392089"/>
                    </a:ext>
                  </a:extLst>
                </a:gridCol>
                <a:gridCol w="4898692">
                  <a:extLst>
                    <a:ext uri="{9D8B030D-6E8A-4147-A177-3AD203B41FA5}">
                      <a16:colId xmlns:a16="http://schemas.microsoft.com/office/drawing/2014/main" val="3369142470"/>
                    </a:ext>
                  </a:extLst>
                </a:gridCol>
              </a:tblGrid>
              <a:tr h="6591670">
                <a:tc>
                  <a:txBody>
                    <a:bodyPr/>
                    <a:lstStyle/>
                    <a:p>
                      <a:pPr algn="just"/>
                      <a:r>
                        <a:rPr lang="uk-UA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 2024 році по Програмі «Розвиток земельних відносин на 2021-2025 роки» 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проведено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наступні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заходи: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Інвентаризація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земель (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виготовлення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правовстановлюючих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документів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об’єктами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комунальної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власності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територіальної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громади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–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виготовлено</a:t>
                      </a:r>
                      <a:r>
                        <a:rPr lang="en-US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документацій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із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землеустрою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щодо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земельних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ділянок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комунальної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власності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загальну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суму 115 400 грн.; 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Інвентаризація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земельзагального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користування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(парки,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сквери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зони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відпочинку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-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виготовлено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землевпорядних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документацій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загальну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суму 114 700 грн.; 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Інвентаризація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земель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загального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користування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водні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об`єкти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–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виготовлено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технічну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документацію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із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землеустрою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щодо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земельної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ділянки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водним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об’єктом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вартістю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21 900грн.; 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Оновлення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планово-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картографічних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матеріалів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населених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пунктів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масштабів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1:2000, 1:5000 –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оцифрування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картографічних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матеріалів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суму 62 400 грн.; 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Виготовлення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документації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із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землеустрою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щодо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земельних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ділянок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продаж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яких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здійснюватиметься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земельних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торгах -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виготовлено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документацій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із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землеустрою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оцінки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землі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загальну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суму 266 700 грн.;</a:t>
                      </a:r>
                      <a:endParaRPr lang="en-US" sz="1400" b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Виготовлення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технічної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документації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нормативної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грошової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оцінки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земель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населених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пунктів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територіальної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громади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(НГО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трьох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населених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пунктів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en-US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суму 66000грн.;</a:t>
                      </a:r>
                      <a:endParaRPr lang="ru-RU" sz="1400" b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 algn="just">
                        <a:buFontTx/>
                        <a:buChar char="-"/>
                      </a:pPr>
                      <a:endParaRPr lang="ru-RU" sz="1400" b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Програмні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технічні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засоби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для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забезпечення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доступу до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даних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державного земельного кадастру –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оновлено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програмне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забезпечення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що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дозволяє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здійснювати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400" b="0" i="0" u="none" strike="noStrike" cap="none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автоматизований</a:t>
                      </a:r>
                      <a:r>
                        <a:rPr lang="ru-RU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 аудит </a:t>
                      </a:r>
                      <a:r>
                        <a:rPr lang="ru-RU" sz="1400" b="0" i="0" u="none" strike="noStrike" cap="none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земельних</a:t>
                      </a:r>
                      <a:r>
                        <a:rPr lang="ru-RU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 </a:t>
                      </a:r>
                      <a:r>
                        <a:rPr lang="ru-RU" sz="1400" b="0" i="0" u="none" strike="noStrike" cap="none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ділянок</a:t>
                      </a:r>
                      <a:r>
                        <a:rPr lang="ru-RU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, </a:t>
                      </a:r>
                      <a:r>
                        <a:rPr lang="ru-RU" sz="1400" b="0" i="0" u="none" strike="noStrike" cap="none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візуалізацію</a:t>
                      </a:r>
                      <a:r>
                        <a:rPr lang="ru-RU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, </a:t>
                      </a:r>
                      <a:r>
                        <a:rPr lang="ru-RU" sz="1400" b="0" i="0" u="none" strike="noStrike" cap="none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моніторинг</a:t>
                      </a:r>
                      <a:r>
                        <a:rPr lang="ru-RU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 земельного банку та </a:t>
                      </a:r>
                      <a:r>
                        <a:rPr lang="ru-RU" sz="1400" b="0" i="0" u="none" strike="noStrike" cap="none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отримання</a:t>
                      </a:r>
                      <a:r>
                        <a:rPr lang="ru-RU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 </a:t>
                      </a:r>
                      <a:r>
                        <a:rPr lang="ru-RU" sz="1400" b="0" i="0" u="none" strike="noStrike" cap="none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інформації</a:t>
                      </a:r>
                      <a:r>
                        <a:rPr lang="ru-RU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 з </a:t>
                      </a:r>
                      <a:r>
                        <a:rPr lang="ru-RU" sz="1400" b="0" i="0" u="none" strike="noStrike" cap="none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реєстрів</a:t>
                      </a:r>
                      <a:r>
                        <a:rPr lang="ru-RU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 ДЗК та ДРРП 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суму 17 000 грн.;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Забезпечення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ведення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контролю за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використанням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охороною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земель -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виготовлено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землевпорядних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документацій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щодо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формування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поділу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об’єднання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зміни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цільового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призначення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земельних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ділянок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загальну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суму 110 000 грн.;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Погашення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Кт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заборгованості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що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виникла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01.01.2024 в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сумі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22 328 грн..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endParaRPr lang="ru-RU" sz="1400" b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ru-RU" b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0510901"/>
                  </a:ext>
                </a:extLst>
              </a:tr>
            </a:tbl>
          </a:graphicData>
        </a:graphic>
      </p:graphicFrame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B1AF8768-F3C4-49BF-B698-16D7219C1D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3021" y="3249227"/>
            <a:ext cx="4172505" cy="3169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821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9777" y="3966744"/>
            <a:ext cx="4374223" cy="27157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70" name="Google Shape;170;p2"/>
          <p:cNvSpPr txBox="1"/>
          <p:nvPr/>
        </p:nvSpPr>
        <p:spPr>
          <a:xfrm>
            <a:off x="395555" y="2188396"/>
            <a:ext cx="874844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450201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" name="Таблиця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74160"/>
              </p:ext>
            </p:extLst>
          </p:nvPr>
        </p:nvGraphicFramePr>
        <p:xfrm>
          <a:off x="0" y="0"/>
          <a:ext cx="9144000" cy="7208668"/>
        </p:xfrm>
        <a:graphic>
          <a:graphicData uri="http://schemas.openxmlformats.org/drawingml/2006/table">
            <a:tbl>
              <a:tblPr firstRow="1" bandRow="1">
                <a:tableStyleId>{4EE4ACA8-B264-4951-AB7C-B23BBF3F3279}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2731432313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807854175"/>
                    </a:ext>
                  </a:extLst>
                </a:gridCol>
              </a:tblGrid>
              <a:tr h="7208668">
                <a:tc>
                  <a:txBody>
                    <a:bodyPr/>
                    <a:lstStyle/>
                    <a:p>
                      <a:r>
                        <a:rPr lang="uk-UA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Цілі бюджетної програми:</a:t>
                      </a:r>
                    </a:p>
                    <a:p>
                      <a:endParaRPr lang="uk-UA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uk-UA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Забезпечення дієвого контролю за використанням комунального майна Коломийської міської ради за цільовим призначенням, вчасне нарахування орендної плати, її стягнення та перерахування її до бюджету міської ради.</a:t>
                      </a:r>
                    </a:p>
                    <a:p>
                      <a:pPr algn="just"/>
                      <a:endParaRPr lang="uk-UA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uk-UA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Завдання бюджетної програми:</a:t>
                      </a:r>
                    </a:p>
                    <a:p>
                      <a:pPr algn="just"/>
                      <a:endParaRPr lang="uk-UA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uk-UA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Завдання</a:t>
                      </a:r>
                      <a:r>
                        <a:rPr lang="uk-UA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Створення вільного доступу громадян до інформації щодо використання комунального майна</a:t>
                      </a:r>
                      <a:r>
                        <a:rPr lang="en-US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endParaRPr lang="uk-UA" sz="1400" b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uk-UA" sz="1400" b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uk-UA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Завдання  2 Облік майна</a:t>
                      </a:r>
                      <a:r>
                        <a:rPr lang="en-US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uk-UA" sz="1400" b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uk-UA" sz="1400" b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uk-UA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Завдання 3 Накопичення інформації та здійснення оперативного обліку майна.</a:t>
                      </a:r>
                    </a:p>
                    <a:p>
                      <a:pPr algn="just"/>
                      <a:endParaRPr lang="uk-UA" sz="1400" b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uk-UA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Завдання 4 Забезпечення систематичного інформування територіальної громади про передачу майна в оренду, суборенду (оголошення, реклама у засобах масової інформації, інформація щодо майна, яке пропонується для передачі в оренду, інформація про результати проведення аукціонів на право укладання договору оренди майна).</a:t>
                      </a:r>
                      <a:endParaRPr lang="uk-UA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КПКВК</a:t>
                      </a:r>
                      <a:r>
                        <a:rPr lang="uk-UA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3617693 КФКВК 7693 «Інші заходи, пов’язані з економічною діяльністю»</a:t>
                      </a:r>
                    </a:p>
                    <a:p>
                      <a:endParaRPr lang="uk-UA" b="1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 </a:t>
                      </a:r>
                      <a:r>
                        <a:rPr lang="uk-UA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Уточнений план на 2024 рік:           Касові видатки</a:t>
                      </a:r>
                    </a:p>
                    <a:p>
                      <a:r>
                        <a:rPr lang="uk-UA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 </a:t>
                      </a:r>
                      <a:r>
                        <a:rPr lang="uk-UA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Загальний фонд – 491 500 грн.          208 017,01 грн.</a:t>
                      </a:r>
                    </a:p>
                    <a:p>
                      <a:pPr algn="just"/>
                      <a:r>
                        <a:rPr lang="uk-UA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Завдяки проведеним видаткам у 2024 році є можливість забезпечити виконання цілі державної політики на досягнення яких спрямовано реалізація програми, забезпечено дієвий контроль за використанням комунального майна Коломийської міської територіальної громади.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uk-UA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Виготовлення технічної документації в сумі 80 106,00грн</a:t>
                      </a:r>
                      <a:r>
                        <a:rPr lang="en-US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uk-UA" b="0" i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uk-UA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Забезпечення інформування громадськості (оголошення у ЗМІ)  10 550,00 грн;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uk-UA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Виготовлення виписки з інвентаризаційних матеріалів 5 355,00 грн.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uk-UA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Оплата енергоносіїв, пов’язаних з управлінням комунального майна, в тому числі протирадіаційними укриттями та бомбосховищами в сумі 11 783,00грн</a:t>
                      </a:r>
                      <a:r>
                        <a:rPr lang="en-US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uk-UA" b="0" i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uk-UA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Оплата звіту про оцінку вартості на об’єкти нерухомого комунального майна 73 500,00 грн;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uk-UA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Утримання та поточний ремонт комунального майна, в тому числі протирадіаційних </a:t>
                      </a:r>
                      <a:r>
                        <a:rPr lang="uk-UA" b="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укриттів</a:t>
                      </a:r>
                      <a:r>
                        <a:rPr lang="uk-UA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бомбосховищ 8 448,00 грн;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uk-UA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Оплата внесків і платежів на утримання, експлуатацію та ремонт спільного майна в будинках об’єднань співвласників  18 275,00 грн.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21503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5461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"/>
          <p:cNvSpPr txBox="1"/>
          <p:nvPr/>
        </p:nvSpPr>
        <p:spPr>
          <a:xfrm>
            <a:off x="395555" y="2188396"/>
            <a:ext cx="874844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450201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57728"/>
            <a:ext cx="9144000" cy="39710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565741" y="849568"/>
            <a:ext cx="8408071" cy="1015663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uk-UA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ДЯКУЄМО ЗА УВАГУ !</a:t>
            </a:r>
          </a:p>
        </p:txBody>
      </p:sp>
    </p:spTree>
    <p:extLst>
      <p:ext uri="{BB962C8B-B14F-4D97-AF65-F5344CB8AC3E}">
        <p14:creationId xmlns:p14="http://schemas.microsoft.com/office/powerpoint/2010/main" val="35218199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Офіс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1512</TotalTime>
  <Words>1107</Words>
  <Application>Microsoft Office PowerPoint</Application>
  <PresentationFormat>Экран (4:3)</PresentationFormat>
  <Paragraphs>101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Гритчук Уляна Миронівна</dc:creator>
  <cp:lastModifiedBy>Романенчук Назар Володимирович</cp:lastModifiedBy>
  <cp:revision>83</cp:revision>
  <dcterms:created xsi:type="dcterms:W3CDTF">2020-03-12T13:23:16Z</dcterms:created>
  <dcterms:modified xsi:type="dcterms:W3CDTF">2025-03-07T08:08:38Z</dcterms:modified>
</cp:coreProperties>
</file>